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3" r:id="rId1"/>
  </p:sldMasterIdLst>
  <p:sldIdLst>
    <p:sldId id="256" r:id="rId2"/>
    <p:sldId id="257" r:id="rId3"/>
    <p:sldId id="293" r:id="rId4"/>
    <p:sldId id="294" r:id="rId5"/>
    <p:sldId id="296" r:id="rId6"/>
    <p:sldId id="285" r:id="rId7"/>
    <p:sldId id="286" r:id="rId8"/>
    <p:sldId id="258" r:id="rId9"/>
    <p:sldId id="282" r:id="rId10"/>
    <p:sldId id="259" r:id="rId11"/>
    <p:sldId id="297" r:id="rId12"/>
    <p:sldId id="298" r:id="rId13"/>
    <p:sldId id="299" r:id="rId14"/>
    <p:sldId id="269" r:id="rId15"/>
    <p:sldId id="270" r:id="rId16"/>
    <p:sldId id="283" r:id="rId17"/>
    <p:sldId id="312" r:id="rId18"/>
    <p:sldId id="261" r:id="rId19"/>
    <p:sldId id="272" r:id="rId20"/>
    <p:sldId id="273" r:id="rId21"/>
    <p:sldId id="311" r:id="rId22"/>
    <p:sldId id="287" r:id="rId23"/>
    <p:sldId id="260" r:id="rId24"/>
    <p:sldId id="274" r:id="rId25"/>
    <p:sldId id="288" r:id="rId26"/>
    <p:sldId id="291" r:id="rId27"/>
    <p:sldId id="292" r:id="rId28"/>
    <p:sldId id="289" r:id="rId29"/>
    <p:sldId id="262" r:id="rId30"/>
    <p:sldId id="275" r:id="rId31"/>
    <p:sldId id="263" r:id="rId32"/>
    <p:sldId id="277" r:id="rId33"/>
    <p:sldId id="276" r:id="rId34"/>
    <p:sldId id="264" r:id="rId35"/>
    <p:sldId id="303" r:id="rId36"/>
    <p:sldId id="300" r:id="rId37"/>
    <p:sldId id="301" r:id="rId38"/>
    <p:sldId id="304" r:id="rId39"/>
    <p:sldId id="305" r:id="rId40"/>
    <p:sldId id="306" r:id="rId41"/>
    <p:sldId id="290" r:id="rId42"/>
    <p:sldId id="265" r:id="rId43"/>
    <p:sldId id="279" r:id="rId44"/>
    <p:sldId id="280" r:id="rId45"/>
    <p:sldId id="281" r:id="rId46"/>
    <p:sldId id="308" r:id="rId47"/>
    <p:sldId id="309" r:id="rId48"/>
    <p:sldId id="310" r:id="rId49"/>
    <p:sldId id="267" r:id="rId5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17"/>
  </p:normalViewPr>
  <p:slideViewPr>
    <p:cSldViewPr snapToGrid="0" snapToObjects="1">
      <p:cViewPr>
        <p:scale>
          <a:sx n="120" d="100"/>
          <a:sy n="120" d="100"/>
        </p:scale>
        <p:origin x="256" y="-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presProps" Target="presProps.xml"/><Relationship Id="rId52" Type="http://schemas.openxmlformats.org/officeDocument/2006/relationships/viewProps" Target="viewProps.xml"/><Relationship Id="rId53" Type="http://schemas.openxmlformats.org/officeDocument/2006/relationships/theme" Target="theme/theme1.xml"/><Relationship Id="rId54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255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815919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36355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06291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97276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59729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56050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6108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9847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817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7206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8315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6988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287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3532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5601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077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AAD347D-5ACD-4C99-B74B-A9C85AD731AF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30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Relationship Id="rId3" Type="http://schemas.openxmlformats.org/officeDocument/2006/relationships/image" Target="../media/image15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Relationship Id="rId3" Type="http://schemas.openxmlformats.org/officeDocument/2006/relationships/image" Target="../media/image17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54955" y="486508"/>
            <a:ext cx="8825658" cy="3329581"/>
          </a:xfrm>
        </p:spPr>
        <p:txBody>
          <a:bodyPr/>
          <a:lstStyle/>
          <a:p>
            <a:r>
              <a:rPr kumimoji="1" lang="zh-CN" altLang="en-US" sz="4800" dirty="0" smtClean="0"/>
              <a:t>探探长链接项目的</a:t>
            </a:r>
            <a:r>
              <a:rPr kumimoji="1" lang="en-US" altLang="zh-CN" sz="4800" dirty="0" smtClean="0"/>
              <a:t>Go</a:t>
            </a:r>
            <a:r>
              <a:rPr kumimoji="1" lang="zh-CN" altLang="en-US" sz="4800" dirty="0" smtClean="0"/>
              <a:t>语言实践</a:t>
            </a:r>
            <a:endParaRPr kumimoji="1" lang="zh-CN" altLang="en-US" sz="48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 smtClean="0"/>
              <a:t>张凯宏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7832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TCP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OK</a:t>
            </a:r>
            <a:r>
              <a:rPr kumimoji="1" lang="zh-CN" altLang="en-US" dirty="0" smtClean="0"/>
              <a:t>？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78554" y="2667000"/>
            <a:ext cx="6030229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14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TCP</a:t>
            </a:r>
            <a:r>
              <a:rPr kumimoji="1" lang="zh-CN" altLang="en-US" dirty="0" smtClean="0"/>
              <a:t>在移动端的问题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移动端单次发送消息数较少，连接和断连操作没必要</a:t>
            </a:r>
          </a:p>
          <a:p>
            <a:r>
              <a:rPr kumimoji="1" lang="zh-CN" altLang="en-US" dirty="0" smtClean="0"/>
              <a:t>弱网下丢包率较高，丢包后</a:t>
            </a:r>
            <a:r>
              <a:rPr kumimoji="1" lang="en-US" altLang="zh-CN" dirty="0" smtClean="0"/>
              <a:t>block</a:t>
            </a:r>
            <a:r>
              <a:rPr kumimoji="1" lang="zh-CN" altLang="en-US" dirty="0" smtClean="0"/>
              <a:t>后续数据发送</a:t>
            </a:r>
          </a:p>
          <a:p>
            <a:r>
              <a:rPr kumimoji="1" lang="en-US" altLang="zh-CN" dirty="0" smtClean="0"/>
              <a:t>TCP</a:t>
            </a:r>
            <a:r>
              <a:rPr kumimoji="1" lang="zh-CN" altLang="en-US" dirty="0" smtClean="0"/>
              <a:t>连接超时时间过长（</a:t>
            </a:r>
            <a:r>
              <a:rPr kumimoji="1" lang="en-US" altLang="zh-CN" dirty="0" smtClean="0"/>
              <a:t>1s</a:t>
            </a:r>
            <a:r>
              <a:rPr kumimoji="1" lang="zh-CN" altLang="en-US" dirty="0" smtClean="0"/>
              <a:t>开始）</a:t>
            </a:r>
          </a:p>
          <a:p>
            <a:r>
              <a:rPr kumimoji="1" lang="zh-CN" altLang="en-US" dirty="0" smtClean="0"/>
              <a:t>无快速重传情况下，</a:t>
            </a:r>
            <a:r>
              <a:rPr kumimoji="1" lang="en-US" altLang="zh-CN" dirty="0" smtClean="0"/>
              <a:t>RTO</a:t>
            </a:r>
            <a:r>
              <a:rPr kumimoji="1" lang="zh-CN" altLang="en-US" dirty="0" smtClean="0"/>
              <a:t>重传等待时间较长，</a:t>
            </a:r>
            <a:r>
              <a:rPr kumimoji="1" lang="en-US" altLang="zh-CN" dirty="0" smtClean="0"/>
              <a:t>block</a:t>
            </a:r>
            <a:r>
              <a:rPr kumimoji="1" lang="zh-CN" altLang="en-US" dirty="0" smtClean="0"/>
              <a:t>后续数据发送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75644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UDP</a:t>
            </a:r>
            <a:r>
              <a:rPr kumimoji="1" lang="zh-CN" altLang="en-US" dirty="0" smtClean="0"/>
              <a:t>存在的问题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无流量控制（滑动窗口）</a:t>
            </a:r>
          </a:p>
          <a:p>
            <a:r>
              <a:rPr kumimoji="1" lang="zh-CN" altLang="en-US" dirty="0" smtClean="0"/>
              <a:t>无重传机制，容易丢包（需要自己实现）</a:t>
            </a:r>
          </a:p>
          <a:p>
            <a:pPr marL="0" indent="0">
              <a:buNone/>
            </a:pPr>
            <a:endParaRPr kumimoji="1" lang="zh-CN" altLang="en-US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60095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最后选择</a:t>
            </a:r>
            <a:r>
              <a:rPr kumimoji="1" lang="en-US" altLang="zh-CN" dirty="0" smtClean="0"/>
              <a:t>TCP</a:t>
            </a:r>
            <a:r>
              <a:rPr kumimoji="1" lang="zh-CN" altLang="en-US" dirty="0" smtClean="0"/>
              <a:t>的原因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目前移动端</a:t>
            </a:r>
            <a:r>
              <a:rPr lang="en-US" altLang="zh-CN" dirty="0" err="1" smtClean="0"/>
              <a:t>initcwnd</a:t>
            </a:r>
            <a:r>
              <a:rPr lang="zh-CN" altLang="en-US" dirty="0" smtClean="0"/>
              <a:t>值较大，默认</a:t>
            </a:r>
            <a:r>
              <a:rPr lang="en-US" altLang="zh-CN" dirty="0" smtClean="0"/>
              <a:t>10</a:t>
            </a:r>
            <a:endParaRPr lang="zh-CN" altLang="en-US" dirty="0" smtClean="0"/>
          </a:p>
          <a:p>
            <a:r>
              <a:rPr kumimoji="1" lang="zh-CN" altLang="en-US" dirty="0" smtClean="0"/>
              <a:t>纯文本传输对消息阻塞并不敏感，传输频率相对较低</a:t>
            </a:r>
          </a:p>
          <a:p>
            <a:r>
              <a:rPr kumimoji="1" lang="en-US" altLang="zh-CN" dirty="0" smtClean="0"/>
              <a:t>TCP</a:t>
            </a:r>
            <a:r>
              <a:rPr kumimoji="1" lang="zh-CN" altLang="en-US" dirty="0" smtClean="0"/>
              <a:t>基础完备，应用较广（不容易出问题）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6984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Load</a:t>
            </a:r>
            <a:r>
              <a:rPr kumimoji="1" lang="zh-CN" altLang="en-US" dirty="0"/>
              <a:t> </a:t>
            </a:r>
            <a:r>
              <a:rPr kumimoji="1" lang="en-US" altLang="zh-CN" dirty="0"/>
              <a:t>Balance</a:t>
            </a:r>
            <a:r>
              <a:rPr kumimoji="1" lang="zh-CN" altLang="en-US" dirty="0" smtClean="0"/>
              <a:t>：</a:t>
            </a:r>
            <a:r>
              <a:rPr kumimoji="1" lang="en-US" altLang="zh-CN" dirty="0" smtClean="0"/>
              <a:t>LVS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or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HttpDNS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-342900"/>
            <a:r>
              <a:rPr kumimoji="1" lang="zh-CN" altLang="en-US" dirty="0" smtClean="0"/>
              <a:t>跨机房支持：</a:t>
            </a:r>
            <a:r>
              <a:rPr kumimoji="1" lang="zh-CN" altLang="en-US" dirty="0"/>
              <a:t>根据客户端位置，就近</a:t>
            </a:r>
            <a:r>
              <a:rPr kumimoji="1" lang="zh-CN" altLang="en-US" dirty="0" smtClean="0"/>
              <a:t>导流</a:t>
            </a:r>
          </a:p>
          <a:p>
            <a:pPr marL="342900" lvl="1" indent="-342900"/>
            <a:r>
              <a:rPr kumimoji="1" lang="zh-CN" altLang="en-US" dirty="0" smtClean="0"/>
              <a:t>跨网段部署</a:t>
            </a:r>
          </a:p>
          <a:p>
            <a:pPr marL="342900" lvl="1" indent="-342900"/>
            <a:r>
              <a:rPr kumimoji="1" lang="zh-CN" altLang="en-US" dirty="0" smtClean="0"/>
              <a:t>扩容便利性</a:t>
            </a:r>
          </a:p>
          <a:p>
            <a:r>
              <a:rPr kumimoji="1" lang="en-US" altLang="zh-CN" dirty="0" smtClean="0"/>
              <a:t>LB</a:t>
            </a:r>
            <a:r>
              <a:rPr kumimoji="1" lang="zh-CN" altLang="en-US" dirty="0" smtClean="0"/>
              <a:t>算法</a:t>
            </a:r>
          </a:p>
          <a:p>
            <a:pPr lvl="1"/>
            <a:r>
              <a:rPr kumimoji="1" lang="zh-CN" altLang="en-US" dirty="0" smtClean="0"/>
              <a:t>根据用户</a:t>
            </a:r>
            <a:r>
              <a:rPr kumimoji="1" lang="en-US" altLang="zh-CN" dirty="0" smtClean="0"/>
              <a:t>ID</a:t>
            </a:r>
            <a:r>
              <a:rPr kumimoji="1" lang="zh-CN" altLang="en-US" dirty="0" smtClean="0"/>
              <a:t>哈希</a:t>
            </a:r>
          </a:p>
          <a:p>
            <a:pPr lvl="1"/>
            <a:r>
              <a:rPr kumimoji="1" lang="zh-CN" altLang="en-US" dirty="0" smtClean="0"/>
              <a:t>一致性哈希</a:t>
            </a:r>
          </a:p>
          <a:p>
            <a:pPr lvl="1"/>
            <a:r>
              <a:rPr kumimoji="1" lang="zh-CN" altLang="en-US" dirty="0" smtClean="0"/>
              <a:t>根据最低负载导流</a:t>
            </a:r>
          </a:p>
        </p:txBody>
      </p:sp>
    </p:spTree>
    <p:extLst>
      <p:ext uri="{BB962C8B-B14F-4D97-AF65-F5344CB8AC3E}">
        <p14:creationId xmlns:p14="http://schemas.microsoft.com/office/powerpoint/2010/main" val="5109490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Keepalive</a:t>
            </a:r>
            <a:r>
              <a:rPr kumimoji="1" lang="zh-CN" altLang="en-US" dirty="0"/>
              <a:t>，</a:t>
            </a:r>
            <a:r>
              <a:rPr kumimoji="1" lang="en-US" altLang="zh-CN" dirty="0"/>
              <a:t>Heartbeat</a:t>
            </a:r>
            <a:r>
              <a:rPr kumimoji="1" lang="zh-CN" altLang="en-US" dirty="0"/>
              <a:t> </a:t>
            </a:r>
            <a:r>
              <a:rPr kumimoji="1" lang="en-US" altLang="zh-CN" dirty="0"/>
              <a:t>Interval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客户端主动</a:t>
            </a:r>
            <a:r>
              <a:rPr lang="en-US" altLang="zh-CN" dirty="0" smtClean="0"/>
              <a:t>ping</a:t>
            </a:r>
            <a:endParaRPr lang="zh-CN" altLang="en-US" dirty="0" smtClean="0"/>
          </a:p>
          <a:p>
            <a:r>
              <a:rPr lang="en-US" altLang="zh-CN" dirty="0" smtClean="0"/>
              <a:t>App</a:t>
            </a:r>
            <a:r>
              <a:rPr lang="zh-CN" altLang="en-US" dirty="0" smtClean="0"/>
              <a:t>前后台</a:t>
            </a:r>
            <a:r>
              <a:rPr lang="zh-CN" altLang="en-US" dirty="0" smtClean="0"/>
              <a:t>不同</a:t>
            </a:r>
            <a:r>
              <a:rPr lang="en-US" altLang="zh-CN" dirty="0" smtClean="0"/>
              <a:t>ping</a:t>
            </a:r>
            <a:r>
              <a:rPr lang="zh-CN" altLang="en-US" dirty="0" smtClean="0"/>
              <a:t>包间隔</a:t>
            </a:r>
          </a:p>
          <a:p>
            <a:r>
              <a:rPr lang="en-US" altLang="zh-CN" dirty="0" smtClean="0"/>
              <a:t>Ping</a:t>
            </a:r>
            <a:r>
              <a:rPr lang="zh-CN" altLang="en-US" dirty="0" smtClean="0"/>
              <a:t>包间隔时间指数增长</a:t>
            </a:r>
          </a:p>
          <a:p>
            <a:r>
              <a:rPr lang="en-US" altLang="zh-CN" dirty="0" smtClean="0"/>
              <a:t>ping</a:t>
            </a:r>
            <a:r>
              <a:rPr lang="zh-CN" altLang="en-US" dirty="0" smtClean="0"/>
              <a:t>包重试及</a:t>
            </a:r>
            <a:r>
              <a:rPr lang="en-US" altLang="zh-CN" dirty="0" err="1" smtClean="0"/>
              <a:t>backoff</a:t>
            </a:r>
            <a:endParaRPr lang="zh-CN" altLang="en-US" dirty="0" smtClean="0"/>
          </a:p>
          <a:p>
            <a:endParaRPr lang="zh-CN" altLang="en-US" dirty="0" smtClean="0"/>
          </a:p>
          <a:p>
            <a:endParaRPr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4514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Dynamic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Heartbeat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Interval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指数退避</a:t>
            </a:r>
          </a:p>
          <a:p>
            <a:r>
              <a:rPr kumimoji="1" lang="zh-CN" altLang="en-US" dirty="0" smtClean="0"/>
              <a:t>动态计算</a:t>
            </a:r>
          </a:p>
          <a:p>
            <a:r>
              <a:rPr kumimoji="1" lang="zh-CN" altLang="en-US" dirty="0" smtClean="0"/>
              <a:t>间隔保持</a:t>
            </a:r>
            <a:r>
              <a:rPr kumimoji="1" lang="en-US" altLang="zh-CN" dirty="0" smtClean="0"/>
              <a:t>4-10</a:t>
            </a:r>
            <a:r>
              <a:rPr kumimoji="1" lang="zh-CN" altLang="en-US" dirty="0" smtClean="0"/>
              <a:t>分钟</a:t>
            </a:r>
          </a:p>
          <a:p>
            <a:r>
              <a:rPr kumimoji="1" lang="zh-CN" altLang="en-US" dirty="0" smtClean="0"/>
              <a:t>减少流量</a:t>
            </a:r>
          </a:p>
          <a:p>
            <a:r>
              <a:rPr kumimoji="1" lang="zh-CN" altLang="en-US" dirty="0" smtClean="0"/>
              <a:t>降低耗电量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843" y="3073963"/>
            <a:ext cx="6515180" cy="294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2343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DHCP</a:t>
            </a:r>
            <a:r>
              <a:rPr kumimoji="1" lang="zh-CN" altLang="en-US" dirty="0" smtClean="0"/>
              <a:t>租期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问题：</a:t>
            </a:r>
            <a:r>
              <a:rPr kumimoji="1" lang="en-US" altLang="zh-CN" dirty="0" smtClean="0"/>
              <a:t>Android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2.1</a:t>
            </a:r>
            <a:r>
              <a:rPr kumimoji="1" lang="zh-CN" altLang="en-US" dirty="0" smtClean="0"/>
              <a:t> </a:t>
            </a:r>
            <a:r>
              <a:rPr kumimoji="1" lang="mr-IN" altLang="zh-CN" dirty="0" smtClean="0"/>
              <a:t>–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4.1.1</a:t>
            </a:r>
            <a:r>
              <a:rPr kumimoji="1" lang="zh-CN" altLang="en-US" dirty="0" smtClean="0"/>
              <a:t> 不续租到期</a:t>
            </a:r>
            <a:r>
              <a:rPr kumimoji="1" lang="en-US" altLang="zh-CN" dirty="0" smtClean="0"/>
              <a:t>IP</a:t>
            </a:r>
            <a:endParaRPr kumimoji="1" lang="zh-CN" altLang="en-US" dirty="0" smtClean="0"/>
          </a:p>
          <a:p>
            <a:r>
              <a:rPr kumimoji="1" lang="zh-CN" altLang="en-US" dirty="0" smtClean="0"/>
              <a:t>解决：</a:t>
            </a:r>
            <a:r>
              <a:rPr lang="zh-CN" altLang="en-US" dirty="0"/>
              <a:t>未到租期的一半时间，安卓设备重新向</a:t>
            </a:r>
            <a:r>
              <a:rPr lang="en-US" altLang="zh-CN" dirty="0"/>
              <a:t>DHCP Server</a:t>
            </a:r>
            <a:r>
              <a:rPr lang="zh-CN" altLang="en-US" dirty="0"/>
              <a:t>申请</a:t>
            </a:r>
            <a:r>
              <a:rPr lang="en-US" altLang="zh-CN" dirty="0"/>
              <a:t>IP</a:t>
            </a:r>
            <a:r>
              <a:rPr lang="zh-CN" altLang="en-US" dirty="0"/>
              <a:t>租用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49728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Protocol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Fixed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length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Header</a:t>
            </a:r>
            <a:r>
              <a:rPr kumimoji="1" lang="zh-CN" altLang="en-US" dirty="0" smtClean="0"/>
              <a:t>，控制字段</a:t>
            </a:r>
          </a:p>
          <a:p>
            <a:pPr lvl="1"/>
            <a:r>
              <a:rPr kumimoji="1" lang="zh-CN" altLang="en-US" dirty="0"/>
              <a:t>哪些需要通过协议来</a:t>
            </a:r>
            <a:r>
              <a:rPr kumimoji="1" lang="zh-CN" altLang="en-US" dirty="0" smtClean="0"/>
              <a:t>控制</a:t>
            </a:r>
          </a:p>
          <a:p>
            <a:pPr lvl="1"/>
            <a:r>
              <a:rPr kumimoji="1" lang="en-US" altLang="zh-CN" dirty="0" smtClean="0"/>
              <a:t>Variable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length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Header</a:t>
            </a:r>
            <a:endParaRPr kumimoji="1" lang="zh-CN" altLang="en-US" dirty="0" smtClean="0"/>
          </a:p>
          <a:p>
            <a:r>
              <a:rPr kumimoji="1" lang="en-US" altLang="zh-CN" dirty="0" smtClean="0"/>
              <a:t>Variable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Length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Payload</a:t>
            </a:r>
          </a:p>
          <a:p>
            <a:r>
              <a:rPr kumimoji="1" lang="zh-CN" altLang="en-US" dirty="0" smtClean="0"/>
              <a:t>扩展性</a:t>
            </a:r>
          </a:p>
          <a:p>
            <a:r>
              <a:rPr kumimoji="1" lang="zh-CN" altLang="en-US" dirty="0" smtClean="0"/>
              <a:t>安全性</a:t>
            </a:r>
          </a:p>
        </p:txBody>
      </p:sp>
    </p:spTree>
    <p:extLst>
      <p:ext uri="{BB962C8B-B14F-4D97-AF65-F5344CB8AC3E}">
        <p14:creationId xmlns:p14="http://schemas.microsoft.com/office/powerpoint/2010/main" val="745991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Websocket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171" y="2666999"/>
            <a:ext cx="6692900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951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Agenda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 smtClean="0"/>
              <a:t>Abstract</a:t>
            </a:r>
            <a:endParaRPr kumimoji="1" lang="en-US" altLang="zh-CN" dirty="0" smtClean="0"/>
          </a:p>
          <a:p>
            <a:r>
              <a:rPr kumimoji="1" lang="en-US" altLang="zh-CN" dirty="0" smtClean="0"/>
              <a:t>Design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Overview</a:t>
            </a:r>
            <a:endParaRPr kumimoji="1" lang="zh-CN" altLang="en-US" dirty="0" smtClean="0"/>
          </a:p>
          <a:p>
            <a:r>
              <a:rPr kumimoji="1" lang="en-US" altLang="zh-CN" dirty="0" smtClean="0"/>
              <a:t>Architecture</a:t>
            </a:r>
            <a:endParaRPr kumimoji="1" lang="zh-CN" altLang="en-US" dirty="0" smtClean="0"/>
          </a:p>
          <a:p>
            <a:r>
              <a:rPr kumimoji="1" lang="en-US" altLang="zh-CN" dirty="0" smtClean="0"/>
              <a:t>Evaluation</a:t>
            </a:r>
            <a:endParaRPr kumimoji="1" lang="zh-CN" altLang="en-US" dirty="0" smtClean="0"/>
          </a:p>
          <a:p>
            <a:r>
              <a:rPr lang="en-US" altLang="zh-CN" dirty="0"/>
              <a:t>Optimization</a:t>
            </a:r>
            <a:endParaRPr kumimoji="1" lang="zh-CN" altLang="en-US" dirty="0" smtClean="0"/>
          </a:p>
          <a:p>
            <a:r>
              <a:rPr kumimoji="1" lang="en-US" altLang="zh-CN" dirty="0" smtClean="0"/>
              <a:t>Measurements</a:t>
            </a:r>
            <a:endParaRPr lang="zh-CN" altLang="en-US" dirty="0" smtClean="0"/>
          </a:p>
          <a:p>
            <a:r>
              <a:rPr kumimoji="1" lang="en-US" altLang="zh-CN" dirty="0" smtClean="0"/>
              <a:t>Future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Work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56196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MQTT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4493" y="2438399"/>
            <a:ext cx="4467251" cy="396136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1800" y="3109730"/>
            <a:ext cx="5721413" cy="786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8834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How to implement Exactly Once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zh-CN" altLang="en-US" dirty="0" smtClean="0"/>
              <a:t>发送方</a:t>
            </a:r>
            <a:r>
              <a:rPr kumimoji="1" lang="en-US" altLang="zh-CN" dirty="0" smtClean="0"/>
              <a:t>At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Least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Once</a:t>
            </a:r>
            <a:endParaRPr kumimoji="1" lang="zh-CN" altLang="en-US" dirty="0" smtClean="0"/>
          </a:p>
          <a:p>
            <a:r>
              <a:rPr kumimoji="1" lang="zh-CN" altLang="en-US" dirty="0" smtClean="0"/>
              <a:t>接收方消息去重</a:t>
            </a:r>
          </a:p>
          <a:p>
            <a:r>
              <a:rPr kumimoji="1" lang="zh-CN" altLang="en-US" dirty="0" smtClean="0"/>
              <a:t>上行消息：</a:t>
            </a:r>
          </a:p>
          <a:p>
            <a:pPr lvl="1"/>
            <a:r>
              <a:rPr kumimoji="1" lang="zh-CN" altLang="en-US" dirty="0" smtClean="0"/>
              <a:t>发送方：客户端</a:t>
            </a:r>
          </a:p>
          <a:p>
            <a:pPr lvl="1"/>
            <a:r>
              <a:rPr kumimoji="1" lang="zh-CN" altLang="en-US" dirty="0" smtClean="0"/>
              <a:t>接收方：业务微服务</a:t>
            </a:r>
          </a:p>
          <a:p>
            <a:r>
              <a:rPr kumimoji="1" lang="zh-CN" altLang="en-US" dirty="0" smtClean="0"/>
              <a:t>下行消息：</a:t>
            </a:r>
          </a:p>
          <a:p>
            <a:pPr lvl="1"/>
            <a:r>
              <a:rPr kumimoji="1" lang="zh-CN" altLang="en-US" dirty="0" smtClean="0"/>
              <a:t>发送方：</a:t>
            </a:r>
            <a:r>
              <a:rPr kumimoji="1" lang="en-US" altLang="zh-CN" dirty="0" smtClean="0"/>
              <a:t>Connector</a:t>
            </a:r>
            <a:endParaRPr kumimoji="1" lang="zh-CN" altLang="en-US" dirty="0" smtClean="0"/>
          </a:p>
          <a:p>
            <a:pPr lvl="1"/>
            <a:r>
              <a:rPr kumimoji="1" lang="zh-CN" altLang="en-US" dirty="0" smtClean="0"/>
              <a:t>接收方：客户端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44748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3916557" y="2967335"/>
            <a:ext cx="435888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en-US" altLang="zh-CN" sz="5400" dirty="0" smtClean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Architecture</a:t>
            </a:r>
            <a:endParaRPr lang="zh-CN" alt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6242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84310" y="914401"/>
            <a:ext cx="10018713" cy="1752599"/>
          </a:xfrm>
        </p:spPr>
        <p:txBody>
          <a:bodyPr/>
          <a:lstStyle/>
          <a:p>
            <a:r>
              <a:rPr kumimoji="1" lang="en-US" altLang="zh-CN" dirty="0" smtClean="0"/>
              <a:t>Architecture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869" y="3153137"/>
            <a:ext cx="3741979" cy="3124200"/>
          </a:xfrm>
        </p:spPr>
      </p:pic>
      <p:sp>
        <p:nvSpPr>
          <p:cNvPr id="5" name="内容占位符 2"/>
          <p:cNvSpPr txBox="1">
            <a:spLocks/>
          </p:cNvSpPr>
          <p:nvPr/>
        </p:nvSpPr>
        <p:spPr>
          <a:xfrm>
            <a:off x="1484309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 err="1"/>
              <a:t>HttpDNS</a:t>
            </a:r>
            <a:r>
              <a:rPr kumimoji="1" lang="zh-CN" altLang="en-US" dirty="0"/>
              <a:t>：提供负载均衡</a:t>
            </a:r>
          </a:p>
          <a:p>
            <a:r>
              <a:rPr kumimoji="1" lang="en-US" altLang="zh-CN" dirty="0"/>
              <a:t>Connector</a:t>
            </a:r>
            <a:r>
              <a:rPr kumimoji="1" lang="zh-CN" altLang="en-US" dirty="0"/>
              <a:t>：提供接入服务</a:t>
            </a:r>
          </a:p>
          <a:p>
            <a:r>
              <a:rPr kumimoji="1" lang="en-US" altLang="zh-CN" dirty="0"/>
              <a:t>Router</a:t>
            </a:r>
            <a:r>
              <a:rPr kumimoji="1" lang="zh-CN" altLang="en-US" dirty="0"/>
              <a:t>：提供消息路由</a:t>
            </a:r>
          </a:p>
          <a:p>
            <a:r>
              <a:rPr kumimoji="1" lang="en-US" altLang="zh-CN" dirty="0"/>
              <a:t>Account</a:t>
            </a:r>
            <a:r>
              <a:rPr kumimoji="1" lang="zh-CN" altLang="en-US" dirty="0"/>
              <a:t>：用户认证</a:t>
            </a:r>
            <a:endParaRPr kumimoji="1" lang="zh-CN" altLang="en-US" dirty="0"/>
          </a:p>
        </p:txBody>
      </p:sp>
      <p:sp>
        <p:nvSpPr>
          <p:cNvPr id="6" name="内容占位符 2"/>
          <p:cNvSpPr txBox="1">
            <a:spLocks/>
          </p:cNvSpPr>
          <p:nvPr/>
        </p:nvSpPr>
        <p:spPr>
          <a:xfrm>
            <a:off x="1484310" y="3639272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140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Deployment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Dispatcher</a:t>
            </a:r>
            <a:r>
              <a:rPr kumimoji="1" lang="zh-CN" altLang="en-US" dirty="0" smtClean="0"/>
              <a:t>：</a:t>
            </a:r>
            <a:r>
              <a:rPr kumimoji="1" lang="en-US" altLang="zh-CN" dirty="0" err="1" smtClean="0"/>
              <a:t>HttpDNS</a:t>
            </a:r>
            <a:endParaRPr kumimoji="1" lang="zh-CN" altLang="en-US" dirty="0" smtClean="0"/>
          </a:p>
          <a:p>
            <a:r>
              <a:rPr kumimoji="1" lang="en-US" altLang="zh-CN" dirty="0" smtClean="0"/>
              <a:t>Connector</a:t>
            </a:r>
            <a:r>
              <a:rPr kumimoji="1" lang="zh-CN" altLang="en-US" dirty="0" smtClean="0"/>
              <a:t>：外网</a:t>
            </a:r>
            <a:r>
              <a:rPr kumimoji="1" lang="en-US" altLang="zh-CN" dirty="0" err="1" smtClean="0"/>
              <a:t>ip</a:t>
            </a:r>
            <a:endParaRPr kumimoji="1" lang="zh-CN" altLang="en-US" dirty="0" smtClean="0"/>
          </a:p>
          <a:p>
            <a:r>
              <a:rPr kumimoji="1" lang="en-US" altLang="zh-CN" dirty="0" smtClean="0"/>
              <a:t>Router</a:t>
            </a:r>
            <a:r>
              <a:rPr kumimoji="1" lang="zh-CN" altLang="en-US" dirty="0" smtClean="0"/>
              <a:t>：状态存储</a:t>
            </a:r>
            <a:r>
              <a:rPr kumimoji="1" lang="en-US" altLang="zh-CN" dirty="0" err="1" smtClean="0"/>
              <a:t>Redis</a:t>
            </a:r>
            <a:endParaRPr kumimoji="1" lang="zh-CN" altLang="en-US" dirty="0" smtClean="0"/>
          </a:p>
          <a:p>
            <a:r>
              <a:rPr kumimoji="1" lang="en-US" altLang="zh-CN" dirty="0" err="1" smtClean="0"/>
              <a:t>Redis</a:t>
            </a:r>
            <a:r>
              <a:rPr kumimoji="1" lang="zh-CN" altLang="en-US" dirty="0" smtClean="0"/>
              <a:t>：</a:t>
            </a:r>
            <a:r>
              <a:rPr kumimoji="1" lang="en-US" altLang="zh-CN" dirty="0" smtClean="0"/>
              <a:t>Cluster</a:t>
            </a:r>
            <a:r>
              <a:rPr kumimoji="1" lang="zh-CN" altLang="en-US" dirty="0" smtClean="0"/>
              <a:t>模式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6314" y="3268808"/>
            <a:ext cx="6076709" cy="192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1159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客户端连接流程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5749" y="2667000"/>
            <a:ext cx="3169642" cy="3124200"/>
          </a:xfrm>
        </p:spPr>
      </p:pic>
      <p:sp>
        <p:nvSpPr>
          <p:cNvPr id="6" name="内容占位符 2"/>
          <p:cNvSpPr txBox="1">
            <a:spLocks/>
          </p:cNvSpPr>
          <p:nvPr/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协议握手：</a:t>
            </a:r>
            <a:r>
              <a:rPr kumimoji="1" lang="en-US" altLang="zh-CN" dirty="0" err="1"/>
              <a:t>Websocket</a:t>
            </a:r>
            <a:endParaRPr kumimoji="1" lang="zh-CN" altLang="en-US" dirty="0"/>
          </a:p>
          <a:p>
            <a:r>
              <a:rPr kumimoji="1" lang="zh-CN" altLang="en-US" dirty="0"/>
              <a:t>请求</a:t>
            </a:r>
            <a:r>
              <a:rPr kumimoji="1" lang="en-US" altLang="zh-CN" dirty="0" err="1"/>
              <a:t>HttpDNS</a:t>
            </a:r>
            <a:r>
              <a:rPr kumimoji="1" lang="zh-CN" altLang="en-US" dirty="0"/>
              <a:t>：获取</a:t>
            </a:r>
            <a:r>
              <a:rPr kumimoji="1" lang="en-US" altLang="zh-CN" dirty="0"/>
              <a:t>Connector</a:t>
            </a:r>
            <a:r>
              <a:rPr kumimoji="1" lang="zh-CN" altLang="en-US" dirty="0"/>
              <a:t> </a:t>
            </a:r>
            <a:r>
              <a:rPr kumimoji="1" lang="en-US" altLang="zh-CN" dirty="0"/>
              <a:t>IP</a:t>
            </a:r>
            <a:endParaRPr kumimoji="1" lang="zh-CN" altLang="en-US" dirty="0"/>
          </a:p>
          <a:p>
            <a:r>
              <a:rPr kumimoji="1" lang="zh-CN" altLang="en-US" dirty="0"/>
              <a:t>发送</a:t>
            </a:r>
            <a:r>
              <a:rPr kumimoji="1" lang="en-US" altLang="zh-CN" dirty="0" err="1"/>
              <a:t>Auth</a:t>
            </a:r>
            <a:r>
              <a:rPr kumimoji="1" lang="zh-CN" altLang="en-US" dirty="0"/>
              <a:t>消息认证，连接成功</a:t>
            </a:r>
          </a:p>
          <a:p>
            <a:r>
              <a:rPr kumimoji="1" lang="zh-CN" altLang="en-US" dirty="0"/>
              <a:t>发送</a:t>
            </a:r>
            <a:r>
              <a:rPr kumimoji="1" lang="en-US" altLang="zh-CN" dirty="0"/>
              <a:t>Ping</a:t>
            </a:r>
            <a:r>
              <a:rPr kumimoji="1" lang="zh-CN" altLang="en-US" dirty="0"/>
              <a:t>包保活</a:t>
            </a:r>
          </a:p>
          <a:p>
            <a:r>
              <a:rPr kumimoji="1" lang="zh-CN" altLang="en-US" dirty="0"/>
              <a:t>断开连接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011063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消息转发流程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8500" y="2667000"/>
            <a:ext cx="3627490" cy="3124200"/>
          </a:xfrm>
        </p:spPr>
      </p:pic>
      <p:sp>
        <p:nvSpPr>
          <p:cNvPr id="6" name="内容占位符 2"/>
          <p:cNvSpPr txBox="1">
            <a:spLocks/>
          </p:cNvSpPr>
          <p:nvPr/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消息上行</a:t>
            </a:r>
          </a:p>
          <a:p>
            <a:pPr lvl="1"/>
            <a:r>
              <a:rPr kumimoji="1" lang="en-US" altLang="zh-CN" dirty="0"/>
              <a:t>Connector</a:t>
            </a:r>
            <a:r>
              <a:rPr kumimoji="1" lang="zh-CN" altLang="en-US" dirty="0"/>
              <a:t>：接入服务</a:t>
            </a:r>
          </a:p>
          <a:p>
            <a:pPr lvl="1"/>
            <a:r>
              <a:rPr kumimoji="1" lang="zh-CN" altLang="en-US" dirty="0"/>
              <a:t>业务消息转发到业务系统</a:t>
            </a:r>
          </a:p>
          <a:p>
            <a:pPr lvl="1"/>
            <a:r>
              <a:rPr kumimoji="1" lang="zh-CN" altLang="en-US" dirty="0"/>
              <a:t>非业务消息直接请求</a:t>
            </a:r>
            <a:r>
              <a:rPr kumimoji="1" lang="en-US" altLang="zh-CN" dirty="0"/>
              <a:t>Router</a:t>
            </a:r>
            <a:endParaRPr kumimoji="1" lang="zh-CN" altLang="en-US" dirty="0"/>
          </a:p>
          <a:p>
            <a:r>
              <a:rPr kumimoji="1" lang="zh-CN" altLang="en-US" dirty="0"/>
              <a:t>消息下行</a:t>
            </a:r>
          </a:p>
          <a:p>
            <a:pPr lvl="1"/>
            <a:r>
              <a:rPr kumimoji="1" lang="zh-CN" altLang="en-US" dirty="0"/>
              <a:t>请求</a:t>
            </a:r>
            <a:r>
              <a:rPr kumimoji="1" lang="en-US" altLang="zh-CN" dirty="0"/>
              <a:t>Router</a:t>
            </a:r>
            <a:r>
              <a:rPr kumimoji="1" lang="zh-CN" altLang="en-US" dirty="0"/>
              <a:t>，查找路由表</a:t>
            </a:r>
          </a:p>
          <a:p>
            <a:pPr lvl="1"/>
            <a:r>
              <a:rPr kumimoji="1" lang="en-US" altLang="zh-CN" dirty="0"/>
              <a:t>Push</a:t>
            </a:r>
            <a:r>
              <a:rPr kumimoji="1" lang="zh-CN" altLang="en-US" dirty="0"/>
              <a:t>消息</a:t>
            </a:r>
          </a:p>
        </p:txBody>
      </p:sp>
    </p:spTree>
    <p:extLst>
      <p:ext uri="{BB962C8B-B14F-4D97-AF65-F5344CB8AC3E}">
        <p14:creationId xmlns:p14="http://schemas.microsoft.com/office/powerpoint/2010/main" val="8356439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长链接与微服务交互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消息上行</a:t>
            </a:r>
          </a:p>
          <a:p>
            <a:pPr lvl="1"/>
            <a:r>
              <a:rPr kumimoji="1" lang="zh-CN" altLang="en-US" dirty="0" smtClean="0"/>
              <a:t>长链接作为</a:t>
            </a:r>
            <a:r>
              <a:rPr kumimoji="1" lang="en-US" altLang="zh-CN" dirty="0" smtClean="0"/>
              <a:t>Gateway</a:t>
            </a:r>
            <a:r>
              <a:rPr kumimoji="1" lang="zh-CN" altLang="en-US" dirty="0" smtClean="0"/>
              <a:t>接入，随后调用微服务</a:t>
            </a:r>
          </a:p>
          <a:p>
            <a:r>
              <a:rPr kumimoji="1" lang="zh-CN" altLang="en-US" dirty="0" smtClean="0"/>
              <a:t>消息下行</a:t>
            </a:r>
          </a:p>
          <a:p>
            <a:pPr lvl="1"/>
            <a:r>
              <a:rPr kumimoji="1" lang="en-US" altLang="zh-CN" dirty="0" smtClean="0"/>
              <a:t>Router</a:t>
            </a:r>
            <a:r>
              <a:rPr kumimoji="1" lang="zh-CN" altLang="en-US" dirty="0" smtClean="0"/>
              <a:t>接收微服务调用，根据用户</a:t>
            </a:r>
            <a:r>
              <a:rPr kumimoji="1" lang="en-US" altLang="zh-CN" dirty="0" smtClean="0"/>
              <a:t>ID</a:t>
            </a:r>
            <a:r>
              <a:rPr kumimoji="1" lang="zh-CN" altLang="en-US" dirty="0" smtClean="0"/>
              <a:t>查找路由表，路由到某个</a:t>
            </a:r>
            <a:r>
              <a:rPr kumimoji="1" lang="en-US" altLang="zh-CN" dirty="0" smtClean="0"/>
              <a:t>Connector</a:t>
            </a:r>
            <a:endParaRPr kumimoji="1" lang="zh-CN" altLang="en-US" dirty="0" smtClean="0"/>
          </a:p>
          <a:p>
            <a:pPr lvl="1"/>
            <a:r>
              <a:rPr kumimoji="1" lang="en-US" altLang="zh-CN" dirty="0" smtClean="0"/>
              <a:t>Connector</a:t>
            </a:r>
            <a:r>
              <a:rPr kumimoji="1" lang="zh-CN" altLang="en-US" dirty="0" smtClean="0"/>
              <a:t>作为</a:t>
            </a:r>
            <a:r>
              <a:rPr kumimoji="1" lang="en-US" altLang="zh-CN" dirty="0" smtClean="0"/>
              <a:t>Push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Gateway</a:t>
            </a:r>
            <a:r>
              <a:rPr kumimoji="1" lang="zh-CN" altLang="en-US" dirty="0" smtClean="0"/>
              <a:t>发送消息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05079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249986" y="2967335"/>
            <a:ext cx="369203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en-US" altLang="zh-CN" sz="5400" dirty="0" smtClean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Evaluation</a:t>
            </a:r>
            <a:endParaRPr lang="zh-CN" alt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105870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基础组件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kumimoji="1" lang="en-US" altLang="zh-CN" sz="2000" dirty="0" smtClean="0"/>
              <a:t>Go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1.13.4</a:t>
            </a:r>
            <a:endParaRPr kumimoji="1" lang="zh-CN" altLang="en-US" sz="2000" dirty="0"/>
          </a:p>
          <a:p>
            <a:r>
              <a:rPr kumimoji="1" lang="en-US" altLang="zh-CN" sz="2000" dirty="0" err="1" smtClean="0"/>
              <a:t>gRPC</a:t>
            </a:r>
            <a:r>
              <a:rPr kumimoji="1" lang="zh-CN" altLang="en-US" sz="2000" dirty="0" smtClean="0"/>
              <a:t>：</a:t>
            </a:r>
            <a:r>
              <a:rPr kumimoji="1" lang="zh-CN" altLang="en-US" sz="2000" dirty="0" smtClean="0"/>
              <a:t>服务间调用</a:t>
            </a:r>
          </a:p>
          <a:p>
            <a:pPr lvl="1"/>
            <a:r>
              <a:rPr kumimoji="1" lang="en-US" altLang="zh-CN" dirty="0" smtClean="0"/>
              <a:t>HTTP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</a:t>
            </a:r>
            <a:endParaRPr kumimoji="1" lang="zh-CN" altLang="en-US" dirty="0" smtClean="0"/>
          </a:p>
          <a:p>
            <a:pPr lvl="1"/>
            <a:r>
              <a:rPr kumimoji="1" lang="en-US" altLang="zh-CN" dirty="0" err="1" smtClean="0"/>
              <a:t>Protobuf</a:t>
            </a:r>
            <a:endParaRPr kumimoji="1" lang="zh-CN" altLang="en-US" dirty="0" smtClean="0"/>
          </a:p>
          <a:p>
            <a:r>
              <a:rPr kumimoji="1" lang="en-US" altLang="zh-CN" sz="2000" dirty="0" err="1" smtClean="0"/>
              <a:t>Etcd</a:t>
            </a:r>
            <a:r>
              <a:rPr kumimoji="1" lang="zh-CN" altLang="en-US" sz="2000" dirty="0" smtClean="0"/>
              <a:t>：服务注册、发现</a:t>
            </a:r>
          </a:p>
          <a:p>
            <a:r>
              <a:rPr kumimoji="1" lang="en-US" altLang="zh-CN" sz="2000" dirty="0" err="1" smtClean="0"/>
              <a:t>Redis</a:t>
            </a:r>
            <a:r>
              <a:rPr kumimoji="1" lang="zh-CN" altLang="en-US" sz="2000" dirty="0" smtClean="0"/>
              <a:t> </a:t>
            </a:r>
            <a:r>
              <a:rPr kumimoji="1" lang="en-US" altLang="zh-CN" sz="2000" dirty="0" smtClean="0"/>
              <a:t>Cluster</a:t>
            </a:r>
            <a:r>
              <a:rPr kumimoji="1" lang="zh-CN" altLang="en-US" sz="2000" dirty="0" smtClean="0"/>
              <a:t>：连接状态存储</a:t>
            </a:r>
          </a:p>
          <a:p>
            <a:r>
              <a:rPr kumimoji="1" lang="en-US" altLang="zh-CN" sz="2000" dirty="0" err="1" smtClean="0"/>
              <a:t>Prometheos</a:t>
            </a:r>
            <a:r>
              <a:rPr kumimoji="1" lang="zh-CN" altLang="en-US" sz="2000" dirty="0" smtClean="0"/>
              <a:t>：</a:t>
            </a:r>
            <a:r>
              <a:rPr kumimoji="1" lang="en-US" altLang="zh-CN" sz="2000" dirty="0" smtClean="0"/>
              <a:t>metrics</a:t>
            </a:r>
            <a:r>
              <a:rPr kumimoji="1" lang="zh-CN" altLang="en-US" sz="2000" dirty="0" smtClean="0"/>
              <a:t>收集</a:t>
            </a:r>
          </a:p>
          <a:p>
            <a:r>
              <a:rPr kumimoji="1" lang="en-US" altLang="zh-CN" sz="2000" dirty="0" smtClean="0"/>
              <a:t>Syslog-ng</a:t>
            </a:r>
            <a:r>
              <a:rPr kumimoji="1" lang="zh-CN" altLang="en-US" sz="2000" dirty="0" smtClean="0"/>
              <a:t>：日志收集</a:t>
            </a:r>
          </a:p>
        </p:txBody>
      </p:sp>
    </p:spTree>
    <p:extLst>
      <p:ext uri="{BB962C8B-B14F-4D97-AF65-F5344CB8AC3E}">
        <p14:creationId xmlns:p14="http://schemas.microsoft.com/office/powerpoint/2010/main" val="1133758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简介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探探长链接项目起始于</a:t>
            </a:r>
            <a:r>
              <a:rPr kumimoji="1" lang="en-US" altLang="zh-CN" dirty="0" smtClean="0"/>
              <a:t>2018</a:t>
            </a:r>
            <a:r>
              <a:rPr kumimoji="1" lang="zh-CN" altLang="en-US" dirty="0" smtClean="0"/>
              <a:t>年下半年</a:t>
            </a:r>
          </a:p>
          <a:p>
            <a:r>
              <a:rPr kumimoji="1" lang="zh-CN" altLang="en-US" dirty="0" smtClean="0"/>
              <a:t>当时我们遇到几个问题：</a:t>
            </a:r>
          </a:p>
          <a:p>
            <a:pPr lvl="1"/>
            <a:r>
              <a:rPr kumimoji="1" lang="zh-CN" altLang="en-US" dirty="0" smtClean="0"/>
              <a:t>严重</a:t>
            </a:r>
            <a:r>
              <a:rPr kumimoji="1" lang="zh-CN" altLang="en-US" dirty="0"/>
              <a:t>依赖第三方</a:t>
            </a:r>
            <a:r>
              <a:rPr kumimoji="1" lang="en-US" altLang="zh-CN" dirty="0" smtClean="0"/>
              <a:t>push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应用内实时消息</a:t>
            </a:r>
            <a:r>
              <a:rPr kumimoji="1" lang="en-US" altLang="zh-CN" dirty="0"/>
              <a:t>push</a:t>
            </a:r>
            <a:r>
              <a:rPr kumimoji="1" lang="zh-CN" altLang="en-US" dirty="0"/>
              <a:t>延迟过</a:t>
            </a:r>
            <a:r>
              <a:rPr kumimoji="1" lang="zh-CN" altLang="en-US" dirty="0" smtClean="0"/>
              <a:t>高</a:t>
            </a:r>
          </a:p>
          <a:p>
            <a:pPr lvl="1"/>
            <a:r>
              <a:rPr kumimoji="1" lang="zh-CN" altLang="en-US" dirty="0" smtClean="0"/>
              <a:t>无法知道用户在线状态</a:t>
            </a:r>
          </a:p>
          <a:p>
            <a:pPr lvl="1"/>
            <a:r>
              <a:rPr kumimoji="1" lang="zh-CN" altLang="en-US" dirty="0" smtClean="0"/>
              <a:t>大家都觉得得有一个长链接。。。</a:t>
            </a:r>
          </a:p>
        </p:txBody>
      </p:sp>
    </p:spTree>
    <p:extLst>
      <p:ext uri="{BB962C8B-B14F-4D97-AF65-F5344CB8AC3E}">
        <p14:creationId xmlns:p14="http://schemas.microsoft.com/office/powerpoint/2010/main" val="10024934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Connector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84311" y="2240122"/>
            <a:ext cx="3480263" cy="4195481"/>
          </a:xfrm>
        </p:spPr>
        <p:txBody>
          <a:bodyPr/>
          <a:lstStyle/>
          <a:p>
            <a:r>
              <a:rPr kumimoji="1" lang="zh-CN" altLang="en-US" dirty="0"/>
              <a:t>有</a:t>
            </a:r>
            <a:r>
              <a:rPr kumimoji="1" lang="zh-CN" altLang="en-US" dirty="0" smtClean="0"/>
              <a:t>状态</a:t>
            </a:r>
            <a:endParaRPr kumimoji="1" lang="zh-CN" altLang="en-US" dirty="0"/>
          </a:p>
          <a:p>
            <a:r>
              <a:rPr kumimoji="1" lang="zh-CN" altLang="en-US" dirty="0" smtClean="0"/>
              <a:t>压测单机</a:t>
            </a:r>
            <a:r>
              <a:rPr kumimoji="1" lang="en-US" altLang="zh-CN" dirty="0" smtClean="0"/>
              <a:t>80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100W</a:t>
            </a:r>
            <a:r>
              <a:rPr kumimoji="1" lang="zh-CN" altLang="en-US" dirty="0"/>
              <a:t>连接</a:t>
            </a:r>
          </a:p>
          <a:p>
            <a:r>
              <a:rPr kumimoji="1" lang="zh-CN" altLang="en-US" dirty="0"/>
              <a:t>每个</a:t>
            </a:r>
            <a:r>
              <a:rPr kumimoji="1" lang="zh-CN" altLang="en-US" dirty="0" smtClean="0"/>
              <a:t>连接</a:t>
            </a:r>
            <a:r>
              <a:rPr kumimoji="1" lang="en-US" altLang="zh-CN" dirty="0"/>
              <a:t>1</a:t>
            </a:r>
            <a:r>
              <a:rPr kumimoji="1" lang="zh-CN" altLang="en-US" dirty="0" smtClean="0"/>
              <a:t>个</a:t>
            </a:r>
            <a:r>
              <a:rPr kumimoji="1" lang="en-US" altLang="zh-CN" dirty="0" err="1" smtClean="0"/>
              <a:t>Goroutine</a:t>
            </a:r>
            <a:endParaRPr kumimoji="1" lang="en-US" altLang="zh-CN" dirty="0" smtClean="0"/>
          </a:p>
          <a:p>
            <a:r>
              <a:rPr kumimoji="1" lang="en-US" altLang="zh-CN" dirty="0" smtClean="0"/>
              <a:t>Read/Write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Buffer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4KB</a:t>
            </a:r>
            <a:endParaRPr kumimoji="1" lang="zh-CN" altLang="en-US" dirty="0" smtClean="0"/>
          </a:p>
          <a:p>
            <a:r>
              <a:rPr kumimoji="1" lang="zh-CN" altLang="en-US" dirty="0" smtClean="0"/>
              <a:t>避免锁竞争，拆分路由表为</a:t>
            </a:r>
            <a:r>
              <a:rPr kumimoji="1" lang="en-US" altLang="zh-CN" dirty="0" smtClean="0"/>
              <a:t>256</a:t>
            </a:r>
            <a:r>
              <a:rPr kumimoji="1" lang="zh-CN" altLang="en-US" dirty="0" smtClean="0"/>
              <a:t>个子</a:t>
            </a:r>
            <a:r>
              <a:rPr kumimoji="1" lang="en-US" altLang="zh-CN" dirty="0" smtClean="0"/>
              <a:t>map</a:t>
            </a:r>
            <a:endParaRPr kumimoji="1" lang="zh-CN" altLang="en-US" dirty="0"/>
          </a:p>
          <a:p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5262" y="2240122"/>
            <a:ext cx="5551508" cy="4206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0506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Router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无状态：</a:t>
            </a:r>
            <a:r>
              <a:rPr kumimoji="1" lang="en-US" altLang="zh-CN" dirty="0" smtClean="0"/>
              <a:t>Common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gRPC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Server</a:t>
            </a:r>
            <a:endParaRPr kumimoji="1" lang="zh-CN" altLang="en-US" dirty="0" smtClean="0"/>
          </a:p>
          <a:p>
            <a:r>
              <a:rPr kumimoji="1" lang="zh-CN" altLang="en-US" dirty="0" smtClean="0"/>
              <a:t>连接状态存储在</a:t>
            </a:r>
            <a:r>
              <a:rPr kumimoji="1" lang="en-US" altLang="zh-CN" dirty="0" err="1" smtClean="0"/>
              <a:t>Redis</a:t>
            </a:r>
            <a:endParaRPr kumimoji="1" lang="zh-CN" altLang="en-US" dirty="0" smtClean="0"/>
          </a:p>
          <a:p>
            <a:r>
              <a:rPr kumimoji="1" lang="en-US" altLang="zh-CN" dirty="0" err="1" smtClean="0"/>
              <a:t>Redis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Cluster</a:t>
            </a:r>
            <a:r>
              <a:rPr kumimoji="1" lang="zh-CN" altLang="en-US" dirty="0" smtClean="0"/>
              <a:t>，</a:t>
            </a:r>
            <a:r>
              <a:rPr kumimoji="1" lang="en-US" altLang="zh-CN" dirty="0" smtClean="0"/>
              <a:t>(1Master+1Slave)</a:t>
            </a:r>
            <a:r>
              <a:rPr kumimoji="1" lang="zh-CN" altLang="en-US" dirty="0" smtClean="0"/>
              <a:t> * </a:t>
            </a:r>
            <a:r>
              <a:rPr kumimoji="1" lang="en-US" altLang="zh-CN" dirty="0" smtClean="0"/>
              <a:t>6</a:t>
            </a:r>
            <a:endParaRPr kumimoji="1" lang="zh-CN" altLang="en-US" dirty="0" smtClean="0"/>
          </a:p>
          <a:p>
            <a:r>
              <a:rPr kumimoji="1" lang="zh-CN" altLang="en-US" dirty="0" smtClean="0"/>
              <a:t>峰值</a:t>
            </a:r>
            <a:r>
              <a:rPr kumimoji="1" lang="en-US" altLang="zh-CN" dirty="0"/>
              <a:t>3000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QPS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3958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连接状态一致性：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以</a:t>
            </a:r>
            <a:r>
              <a:rPr kumimoji="1" lang="en-US" altLang="zh-CN" dirty="0" smtClean="0"/>
              <a:t>Connector</a:t>
            </a:r>
            <a:r>
              <a:rPr kumimoji="1" lang="zh-CN" altLang="en-US" dirty="0" smtClean="0"/>
              <a:t>状态为主</a:t>
            </a:r>
          </a:p>
          <a:p>
            <a:r>
              <a:rPr kumimoji="1" lang="zh-CN" altLang="en-US" dirty="0" smtClean="0"/>
              <a:t>及时更新</a:t>
            </a:r>
            <a:r>
              <a:rPr kumimoji="1" lang="en-US" altLang="zh-CN" dirty="0" smtClean="0"/>
              <a:t>Router</a:t>
            </a:r>
            <a:r>
              <a:rPr kumimoji="1" lang="zh-CN" altLang="en-US" dirty="0" smtClean="0"/>
              <a:t>状态</a:t>
            </a:r>
          </a:p>
          <a:p>
            <a:r>
              <a:rPr kumimoji="1" lang="zh-CN" altLang="en-US" dirty="0" smtClean="0"/>
              <a:t>同一</a:t>
            </a:r>
            <a:r>
              <a:rPr kumimoji="1" lang="en-US" altLang="zh-CN" dirty="0" smtClean="0"/>
              <a:t>Connector</a:t>
            </a:r>
            <a:endParaRPr kumimoji="1" lang="zh-CN" altLang="en-US" dirty="0" smtClean="0"/>
          </a:p>
          <a:p>
            <a:r>
              <a:rPr kumimoji="1" lang="zh-CN" altLang="en-US" dirty="0" smtClean="0"/>
              <a:t>跨</a:t>
            </a:r>
            <a:r>
              <a:rPr kumimoji="1" lang="en-US" altLang="zh-CN" dirty="0" smtClean="0"/>
              <a:t>Connector</a:t>
            </a:r>
            <a:r>
              <a:rPr kumimoji="1" lang="zh-CN" altLang="en-US" dirty="0" smtClean="0"/>
              <a:t>连接，通过</a:t>
            </a:r>
            <a:r>
              <a:rPr kumimoji="1" lang="en-US" altLang="zh-CN" dirty="0" err="1" smtClean="0"/>
              <a:t>Redis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Lua</a:t>
            </a:r>
            <a:r>
              <a:rPr kumimoji="1" lang="zh-CN" altLang="en-US" dirty="0" smtClean="0"/>
              <a:t>脚本实现</a:t>
            </a:r>
            <a:r>
              <a:rPr kumimoji="1" lang="en-US" altLang="zh-CN" dirty="0" smtClean="0"/>
              <a:t>Compare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Update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779885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Dispatcher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Common</a:t>
            </a:r>
            <a:r>
              <a:rPr kumimoji="1" lang="zh-CN" altLang="en-US" dirty="0"/>
              <a:t> 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 </a:t>
            </a:r>
            <a:r>
              <a:rPr kumimoji="1" lang="en-US" altLang="zh-CN" dirty="0"/>
              <a:t>API</a:t>
            </a:r>
            <a:endParaRPr kumimoji="1" lang="zh-CN" altLang="en-US" dirty="0"/>
          </a:p>
          <a:p>
            <a:r>
              <a:rPr kumimoji="1" lang="en-US" altLang="zh-CN" dirty="0"/>
              <a:t>20</a:t>
            </a:r>
            <a:r>
              <a:rPr kumimoji="1" lang="zh-CN" altLang="en-US" dirty="0"/>
              <a:t>微秒响应</a:t>
            </a:r>
            <a:r>
              <a:rPr kumimoji="1" lang="zh-CN" altLang="en-US" dirty="0" smtClean="0"/>
              <a:t>时间</a:t>
            </a:r>
          </a:p>
          <a:p>
            <a:r>
              <a:rPr kumimoji="1" lang="en-US" altLang="zh-CN" dirty="0" smtClean="0"/>
              <a:t>4</a:t>
            </a:r>
            <a:r>
              <a:rPr kumimoji="1" lang="zh-CN" altLang="en-US" dirty="0" smtClean="0"/>
              <a:t>核</a:t>
            </a:r>
            <a:r>
              <a:rPr kumimoji="1" lang="en-US" altLang="zh-CN" dirty="0" smtClean="0"/>
              <a:t>CPU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4W</a:t>
            </a:r>
            <a:r>
              <a:rPr kumimoji="1" lang="zh-CN" altLang="en-US" dirty="0" smtClean="0"/>
              <a:t>并发</a:t>
            </a:r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56149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High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Availability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HttpDNS</a:t>
            </a:r>
            <a:r>
              <a:rPr kumimoji="1" lang="zh-CN" altLang="en-US" dirty="0" smtClean="0"/>
              <a:t>：客户端重连逻辑</a:t>
            </a:r>
          </a:p>
          <a:p>
            <a:r>
              <a:rPr kumimoji="1" lang="en-US" altLang="zh-CN" dirty="0" smtClean="0"/>
              <a:t>Connector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Auto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Failover</a:t>
            </a:r>
            <a:endParaRPr kumimoji="1" lang="zh-CN" altLang="en-US" dirty="0" smtClean="0"/>
          </a:p>
          <a:p>
            <a:r>
              <a:rPr kumimoji="1" lang="en-US" altLang="zh-CN" dirty="0" err="1" smtClean="0"/>
              <a:t>Redis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Auto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Failover</a:t>
            </a:r>
            <a:endParaRPr kumimoji="1" lang="zh-CN" altLang="en-US" dirty="0" smtClean="0"/>
          </a:p>
          <a:p>
            <a:r>
              <a:rPr kumimoji="1" lang="en-US" altLang="zh-CN" dirty="0" smtClean="0"/>
              <a:t>No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Single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Point</a:t>
            </a:r>
            <a:endParaRPr kumimoji="1" lang="zh-CN" altLang="en-US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9595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3879693" y="2967335"/>
            <a:ext cx="443262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en-US" altLang="zh-CN" sz="5400" dirty="0" smtClean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Optimization</a:t>
            </a:r>
            <a:endParaRPr lang="zh-CN" alt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418404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网络优化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使用快速重传（重传消息时发送三个嗅探包）</a:t>
            </a:r>
          </a:p>
          <a:p>
            <a:r>
              <a:rPr kumimoji="1" lang="zh-CN" altLang="en-US" dirty="0" smtClean="0"/>
              <a:t>使用动态</a:t>
            </a:r>
            <a:r>
              <a:rPr kumimoji="1" lang="en-US" altLang="zh-CN" dirty="0" smtClean="0"/>
              <a:t>heartbeat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interval</a:t>
            </a:r>
            <a:r>
              <a:rPr kumimoji="1" lang="zh-CN" altLang="en-US" dirty="0" smtClean="0"/>
              <a:t>机制，减少</a:t>
            </a:r>
            <a:r>
              <a:rPr kumimoji="1" lang="en-US" altLang="zh-CN" dirty="0" smtClean="0"/>
              <a:t>ping</a:t>
            </a:r>
            <a:r>
              <a:rPr kumimoji="1" lang="zh-CN" altLang="en-US" dirty="0" smtClean="0"/>
              <a:t>包量</a:t>
            </a:r>
          </a:p>
          <a:p>
            <a:r>
              <a:rPr kumimoji="1" lang="zh-CN" altLang="en-US" dirty="0" smtClean="0"/>
              <a:t>客户端使用</a:t>
            </a:r>
            <a:r>
              <a:rPr kumimoji="1" lang="en-US" altLang="zh-CN" dirty="0" smtClean="0"/>
              <a:t>IP</a:t>
            </a:r>
            <a:r>
              <a:rPr kumimoji="1" lang="zh-CN" altLang="en-US" dirty="0" smtClean="0"/>
              <a:t>直连（回避域名劫持）</a:t>
            </a:r>
          </a:p>
          <a:p>
            <a:r>
              <a:rPr kumimoji="1" lang="en-US" altLang="zh-CN" dirty="0" err="1" smtClean="0"/>
              <a:t>HttpDNS</a:t>
            </a:r>
            <a:r>
              <a:rPr kumimoji="1" lang="zh-CN" altLang="en-US" dirty="0" smtClean="0"/>
              <a:t>接口一次返回多个</a:t>
            </a:r>
            <a:r>
              <a:rPr kumimoji="1" lang="en-US" altLang="zh-CN" dirty="0" smtClean="0"/>
              <a:t>IP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491336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Connector</a:t>
            </a:r>
            <a:r>
              <a:rPr kumimoji="1" lang="zh-CN" altLang="en-US" dirty="0" smtClean="0"/>
              <a:t>优化：</a:t>
            </a:r>
            <a:r>
              <a:rPr kumimoji="1" lang="en-US" altLang="zh-CN" dirty="0"/>
              <a:t>GC</a:t>
            </a:r>
            <a:r>
              <a:rPr kumimoji="1" lang="zh-CN" altLang="en-US" dirty="0"/>
              <a:t>时间过</a:t>
            </a:r>
            <a:r>
              <a:rPr kumimoji="1" lang="zh-CN" altLang="en-US" dirty="0" smtClean="0"/>
              <a:t>长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310" y="2192878"/>
            <a:ext cx="9982846" cy="218811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310" y="4560589"/>
            <a:ext cx="9982846" cy="2174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9288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Connector</a:t>
            </a:r>
            <a:r>
              <a:rPr kumimoji="1" lang="zh-CN" altLang="en-US" dirty="0" smtClean="0"/>
              <a:t>优化：消息延迟过高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310" y="2275148"/>
            <a:ext cx="10018713" cy="232807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309" y="4656872"/>
            <a:ext cx="10018713" cy="2046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9026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Connector</a:t>
            </a:r>
            <a:r>
              <a:rPr kumimoji="1" lang="zh-CN" altLang="en-US" dirty="0" smtClean="0"/>
              <a:t>优化过程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去掉关键路径</a:t>
            </a:r>
            <a:r>
              <a:rPr kumimoji="1" lang="en-US" altLang="zh-CN" dirty="0" smtClean="0"/>
              <a:t>info</a:t>
            </a:r>
            <a:r>
              <a:rPr kumimoji="1" lang="zh-CN" altLang="en-US" dirty="0" smtClean="0"/>
              <a:t>日志（采样</a:t>
            </a:r>
            <a:r>
              <a:rPr kumimoji="1" lang="en-US" altLang="zh-CN" dirty="0" smtClean="0"/>
              <a:t>Access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Log</a:t>
            </a:r>
            <a:r>
              <a:rPr kumimoji="1" lang="zh-CN" altLang="en-US" dirty="0" smtClean="0"/>
              <a:t>）</a:t>
            </a:r>
          </a:p>
          <a:p>
            <a:r>
              <a:rPr kumimoji="1" lang="en-US" altLang="zh-CN" dirty="0" err="1" smtClean="0"/>
              <a:t>sync.Pool</a:t>
            </a:r>
            <a:r>
              <a:rPr kumimoji="1" lang="zh-CN" altLang="en-US" dirty="0" smtClean="0"/>
              <a:t>缓存对象</a:t>
            </a:r>
          </a:p>
          <a:p>
            <a:r>
              <a:rPr kumimoji="1" lang="en-US" altLang="zh-CN" dirty="0" smtClean="0"/>
              <a:t>Escape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Analysis</a:t>
            </a:r>
            <a:r>
              <a:rPr kumimoji="1" lang="zh-CN" altLang="en-US" dirty="0" smtClean="0"/>
              <a:t>：对象尽可能在栈上分配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7276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项目经历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zh-CN" altLang="en-US" dirty="0" smtClean="0"/>
              <a:t>历时一个季度</a:t>
            </a:r>
          </a:p>
          <a:p>
            <a:r>
              <a:rPr kumimoji="1" lang="zh-CN" altLang="en-US" dirty="0" smtClean="0"/>
              <a:t>最初落地在</a:t>
            </a:r>
            <a:r>
              <a:rPr kumimoji="1" lang="en-US" altLang="zh-CN" dirty="0" smtClean="0"/>
              <a:t>IM</a:t>
            </a:r>
            <a:r>
              <a:rPr kumimoji="1" lang="zh-CN" altLang="en-US" dirty="0" smtClean="0"/>
              <a:t>业务，之后在大量业务落地开花</a:t>
            </a:r>
          </a:p>
          <a:p>
            <a:r>
              <a:rPr kumimoji="1" lang="zh-CN" altLang="en-US" dirty="0" smtClean="0"/>
              <a:t>发布时大家为了名字纠结很久</a:t>
            </a:r>
          </a:p>
          <a:p>
            <a:pPr lvl="1"/>
            <a:r>
              <a:rPr kumimoji="1" lang="zh-CN" altLang="en-US" dirty="0" smtClean="0"/>
              <a:t>我：</a:t>
            </a:r>
            <a:r>
              <a:rPr kumimoji="1" lang="en-US" altLang="zh-CN" dirty="0" smtClean="0"/>
              <a:t>socket</a:t>
            </a:r>
            <a:r>
              <a:rPr kumimoji="1" lang="zh-CN" altLang="en-US" dirty="0" smtClean="0"/>
              <a:t>（</a:t>
            </a:r>
            <a:r>
              <a:rPr kumimoji="1" lang="en-US" altLang="zh-CN" dirty="0" smtClean="0"/>
              <a:t>PHP</a:t>
            </a:r>
            <a:r>
              <a:rPr kumimoji="1" lang="zh-CN" altLang="en-US" dirty="0" smtClean="0"/>
              <a:t>出生，看到</a:t>
            </a:r>
            <a:r>
              <a:rPr kumimoji="1" lang="en-US" altLang="zh-CN" dirty="0" smtClean="0"/>
              <a:t>socket</a:t>
            </a:r>
            <a:r>
              <a:rPr kumimoji="1" lang="zh-CN" altLang="en-US" dirty="0" smtClean="0"/>
              <a:t>莫名联想到长链接。。。），被运维诟病</a:t>
            </a:r>
            <a:r>
              <a:rPr kumimoji="1" lang="en-US" altLang="zh-CN" dirty="0" smtClean="0"/>
              <a:t>UDP</a:t>
            </a:r>
            <a:r>
              <a:rPr kumimoji="1" lang="zh-CN" altLang="en-US" dirty="0" smtClean="0"/>
              <a:t>也是</a:t>
            </a:r>
            <a:r>
              <a:rPr kumimoji="1" lang="en-US" altLang="zh-CN" dirty="0" smtClean="0"/>
              <a:t>socket</a:t>
            </a:r>
            <a:endParaRPr kumimoji="1" lang="zh-CN" altLang="en-US" dirty="0" smtClean="0"/>
          </a:p>
          <a:p>
            <a:pPr lvl="1"/>
            <a:r>
              <a:rPr kumimoji="1" lang="zh-CN" altLang="en-US" dirty="0" smtClean="0"/>
              <a:t>运维：</a:t>
            </a:r>
            <a:r>
              <a:rPr kumimoji="1" lang="en-US" altLang="zh-CN" dirty="0" err="1" smtClean="0"/>
              <a:t>keepconn</a:t>
            </a:r>
            <a:r>
              <a:rPr kumimoji="1" lang="zh-CN" altLang="en-US" dirty="0" smtClean="0"/>
              <a:t>（出自</a:t>
            </a:r>
            <a:r>
              <a:rPr kumimoji="1" lang="en-US" altLang="zh-CN" dirty="0" smtClean="0"/>
              <a:t>http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keepalive</a:t>
            </a:r>
            <a:r>
              <a:rPr kumimoji="1" lang="zh-CN" altLang="en-US" dirty="0" smtClean="0"/>
              <a:t>）</a:t>
            </a:r>
          </a:p>
          <a:p>
            <a:pPr lvl="1"/>
            <a:r>
              <a:rPr kumimoji="1" lang="zh-CN" altLang="en-US" dirty="0" smtClean="0"/>
              <a:t>客户端：</a:t>
            </a:r>
            <a:r>
              <a:rPr kumimoji="1" lang="en-US" altLang="zh-CN" dirty="0" err="1" smtClean="0"/>
              <a:t>longlink</a:t>
            </a:r>
            <a:r>
              <a:rPr kumimoji="1" lang="zh-CN" altLang="en-US" dirty="0" smtClean="0"/>
              <a:t>、</a:t>
            </a:r>
            <a:r>
              <a:rPr kumimoji="1" lang="en-US" altLang="zh-CN" dirty="0" err="1" smtClean="0"/>
              <a:t>longconn</a:t>
            </a:r>
            <a:r>
              <a:rPr kumimoji="1" lang="zh-CN" altLang="en-US" dirty="0" smtClean="0"/>
              <a:t>（的确很长。。。）</a:t>
            </a:r>
          </a:p>
          <a:p>
            <a:pPr lvl="1"/>
            <a:r>
              <a:rPr kumimoji="1" lang="zh-CN" altLang="en-US" dirty="0" smtClean="0"/>
              <a:t>钉钉群争论半小时后，研发弃权，运维获胜（否则运维不让操作发布）</a:t>
            </a:r>
          </a:p>
        </p:txBody>
      </p:sp>
    </p:spTree>
    <p:extLst>
      <p:ext uri="{BB962C8B-B14F-4D97-AF65-F5344CB8AC3E}">
        <p14:creationId xmlns:p14="http://schemas.microsoft.com/office/powerpoint/2010/main" val="6559640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Connector</a:t>
            </a:r>
            <a:r>
              <a:rPr kumimoji="1" lang="zh-CN" altLang="en-US" dirty="0" smtClean="0"/>
              <a:t>无损发版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Connector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Graceful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Shutdown</a:t>
            </a:r>
            <a:r>
              <a:rPr kumimoji="1" lang="zh-CN" altLang="en-US" dirty="0" smtClean="0"/>
              <a:t>设计：</a:t>
            </a:r>
          </a:p>
          <a:p>
            <a:pPr lvl="1"/>
            <a:r>
              <a:rPr kumimoji="1" lang="en-US" altLang="zh-CN" dirty="0" err="1" smtClean="0"/>
              <a:t>HttpDNS</a:t>
            </a:r>
            <a:r>
              <a:rPr kumimoji="1" lang="zh-CN" altLang="en-US" dirty="0" smtClean="0"/>
              <a:t>下线该机器</a:t>
            </a:r>
          </a:p>
          <a:p>
            <a:pPr lvl="1"/>
            <a:r>
              <a:rPr kumimoji="1" lang="zh-CN" altLang="en-US" dirty="0" smtClean="0"/>
              <a:t>缓慢断开用户连接，直到连接数小于一定阈值</a:t>
            </a:r>
          </a:p>
          <a:p>
            <a:pPr lvl="1"/>
            <a:r>
              <a:rPr kumimoji="1" lang="zh-CN" altLang="en-US" dirty="0" smtClean="0"/>
              <a:t>重启服务（发版二进制）</a:t>
            </a:r>
          </a:p>
          <a:p>
            <a:pPr lvl="1"/>
            <a:r>
              <a:rPr kumimoji="1" lang="en-US" altLang="zh-CN" dirty="0" err="1" smtClean="0"/>
              <a:t>HttpDNS</a:t>
            </a:r>
            <a:r>
              <a:rPr kumimoji="1" lang="zh-CN" altLang="en-US" dirty="0" smtClean="0"/>
              <a:t>上线该机器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77720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3536649" y="2967335"/>
            <a:ext cx="511871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en-US" altLang="zh-CN" sz="5400" dirty="0" smtClean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Measurements</a:t>
            </a:r>
            <a:endParaRPr lang="zh-CN" alt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570998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Connector</a:t>
            </a:r>
            <a:r>
              <a:rPr kumimoji="1" lang="zh-CN" altLang="en-US" dirty="0" smtClean="0"/>
              <a:t>：单机连接数、消息延迟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310" y="2141500"/>
            <a:ext cx="9435325" cy="210345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4310" y="4309734"/>
            <a:ext cx="9435327" cy="2137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10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Connector</a:t>
            </a:r>
            <a:r>
              <a:rPr kumimoji="1" lang="zh-CN" altLang="en-US" dirty="0" smtClean="0"/>
              <a:t>：</a:t>
            </a:r>
            <a:r>
              <a:rPr kumimoji="1" lang="en-US" altLang="zh-CN" dirty="0" err="1" smtClean="0"/>
              <a:t>Goroutine</a:t>
            </a:r>
            <a:r>
              <a:rPr kumimoji="1" lang="zh-CN" altLang="en-US" dirty="0" smtClean="0"/>
              <a:t>数量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310" y="2925315"/>
            <a:ext cx="9507411" cy="209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23702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Connector</a:t>
            </a:r>
            <a:r>
              <a:rPr kumimoji="1" lang="zh-CN" altLang="en-US" dirty="0" smtClean="0"/>
              <a:t>：内存使用状态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310" y="2438399"/>
            <a:ext cx="9488490" cy="195551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6256" y="4530395"/>
            <a:ext cx="9476272" cy="2037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03961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Connector</a:t>
            </a:r>
            <a:r>
              <a:rPr kumimoji="1" lang="zh-CN" altLang="en-US" dirty="0" smtClean="0"/>
              <a:t>：</a:t>
            </a:r>
            <a:r>
              <a:rPr kumimoji="1" lang="en-US" altLang="zh-CN" dirty="0" smtClean="0"/>
              <a:t>GC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310" y="2913648"/>
            <a:ext cx="9663494" cy="2104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37149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3982285" y="2967335"/>
            <a:ext cx="422744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en-US" altLang="zh-CN" sz="5400" dirty="0" smtClean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Future work</a:t>
            </a:r>
            <a:r>
              <a:rPr lang="en-US" altLang="zh-CN" sz="54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</a:t>
            </a:r>
            <a:endParaRPr kumimoji="1" lang="en-US" altLang="zh-CN" sz="5400" dirty="0" smtClean="0"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1864948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优化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系统优化</a:t>
            </a:r>
          </a:p>
          <a:p>
            <a:pPr lvl="1"/>
            <a:r>
              <a:rPr kumimoji="1" lang="zh-CN" altLang="en-US" dirty="0" smtClean="0"/>
              <a:t>减少堆内存大小，减少</a:t>
            </a:r>
            <a:r>
              <a:rPr kumimoji="1" lang="en-US" altLang="zh-CN" dirty="0" smtClean="0"/>
              <a:t>GC</a:t>
            </a:r>
            <a:r>
              <a:rPr kumimoji="1" lang="zh-CN" altLang="en-US" dirty="0" smtClean="0"/>
              <a:t>压力（非</a:t>
            </a:r>
            <a:r>
              <a:rPr lang="en-US" altLang="zh-CN" dirty="0"/>
              <a:t>Generational </a:t>
            </a:r>
            <a:r>
              <a:rPr lang="en-US" altLang="zh-CN" dirty="0" smtClean="0"/>
              <a:t>Collection</a:t>
            </a:r>
            <a:r>
              <a:rPr lang="zh-CN" altLang="en-US" dirty="0" smtClean="0"/>
              <a:t>）</a:t>
            </a:r>
          </a:p>
          <a:p>
            <a:pPr lvl="1"/>
            <a:r>
              <a:rPr kumimoji="1" lang="zh-CN" altLang="en-US" dirty="0" smtClean="0"/>
              <a:t>内部内存分配增加</a:t>
            </a:r>
            <a:r>
              <a:rPr kumimoji="1" lang="en-US" altLang="zh-CN" dirty="0" err="1" smtClean="0"/>
              <a:t>sync.Pool</a:t>
            </a:r>
            <a:r>
              <a:rPr kumimoji="1" lang="zh-CN" altLang="en-US" dirty="0" smtClean="0"/>
              <a:t>使用：</a:t>
            </a:r>
            <a:r>
              <a:rPr kumimoji="1" lang="en-US" altLang="zh-CN" dirty="0" smtClean="0"/>
              <a:t>context</a:t>
            </a:r>
            <a:r>
              <a:rPr kumimoji="1" lang="zh-CN" altLang="en-US" dirty="0" smtClean="0"/>
              <a:t>，临时</a:t>
            </a:r>
            <a:r>
              <a:rPr kumimoji="1" lang="en-US" altLang="zh-CN" dirty="0" smtClean="0"/>
              <a:t>[]byte</a:t>
            </a:r>
            <a:endParaRPr kumimoji="1" lang="zh-CN" altLang="en-US" dirty="0" smtClean="0"/>
          </a:p>
          <a:p>
            <a:r>
              <a:rPr kumimoji="1" lang="zh-CN" altLang="en-US" dirty="0" smtClean="0"/>
              <a:t>协议优化</a:t>
            </a:r>
          </a:p>
          <a:p>
            <a:pPr lvl="1"/>
            <a:r>
              <a:rPr kumimoji="1" lang="zh-CN" altLang="en-US" dirty="0" smtClean="0"/>
              <a:t>重传标志位：重传消息先判断是否重复，再解包</a:t>
            </a:r>
          </a:p>
          <a:p>
            <a:pPr lvl="1"/>
            <a:r>
              <a:rPr kumimoji="1" lang="zh-CN" altLang="en-US" dirty="0" smtClean="0"/>
              <a:t>去掉</a:t>
            </a:r>
            <a:r>
              <a:rPr kumimoji="1" lang="en-US" altLang="zh-CN" dirty="0" err="1" smtClean="0"/>
              <a:t>Websocket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Mask</a:t>
            </a:r>
            <a:r>
              <a:rPr kumimoji="1" lang="zh-CN" altLang="en-US" dirty="0" smtClean="0"/>
              <a:t>机制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0947452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业务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kumimoji="1" lang="zh-CN" altLang="en-US" dirty="0" smtClean="0"/>
              <a:t>客户端分布统计</a:t>
            </a:r>
          </a:p>
          <a:p>
            <a:pPr lvl="1"/>
            <a:r>
              <a:rPr kumimoji="1" lang="en-US" altLang="zh-CN" dirty="0" smtClean="0"/>
              <a:t>Android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ios</a:t>
            </a:r>
            <a:endParaRPr kumimoji="1" lang="zh-CN" altLang="en-US" dirty="0" smtClean="0"/>
          </a:p>
          <a:p>
            <a:pPr lvl="1"/>
            <a:r>
              <a:rPr kumimoji="1" lang="zh-CN" altLang="en-US" dirty="0" smtClean="0"/>
              <a:t>渠道、手机厂商、手机型号</a:t>
            </a:r>
          </a:p>
          <a:p>
            <a:pPr lvl="1"/>
            <a:r>
              <a:rPr kumimoji="1" lang="en-US" altLang="zh-CN" dirty="0" smtClean="0"/>
              <a:t>App</a:t>
            </a:r>
            <a:r>
              <a:rPr kumimoji="1" lang="zh-CN" altLang="en-US" dirty="0" smtClean="0"/>
              <a:t>版本</a:t>
            </a:r>
          </a:p>
          <a:p>
            <a:pPr lvl="1"/>
            <a:r>
              <a:rPr kumimoji="1" lang="zh-CN" altLang="en-US" dirty="0" smtClean="0"/>
              <a:t>系统版本</a:t>
            </a:r>
          </a:p>
          <a:p>
            <a:r>
              <a:rPr kumimoji="1" lang="zh-CN" altLang="en-US" dirty="0" smtClean="0"/>
              <a:t>实时在线用户画像</a:t>
            </a:r>
          </a:p>
          <a:p>
            <a:pPr lvl="1"/>
            <a:r>
              <a:rPr kumimoji="1" lang="zh-CN" altLang="en-US" dirty="0" smtClean="0"/>
              <a:t>男女</a:t>
            </a:r>
          </a:p>
          <a:p>
            <a:pPr lvl="1"/>
            <a:r>
              <a:rPr kumimoji="1" lang="zh-CN" altLang="en-US" dirty="0" smtClean="0"/>
              <a:t>地理分布</a:t>
            </a:r>
          </a:p>
          <a:p>
            <a:pPr lvl="1"/>
            <a:r>
              <a:rPr kumimoji="1" lang="zh-CN" altLang="en-US" dirty="0" smtClean="0"/>
              <a:t>年龄</a:t>
            </a:r>
          </a:p>
          <a:p>
            <a:pPr lvl="1"/>
            <a:r>
              <a:rPr kumimoji="1" lang="zh-CN" altLang="en-US" dirty="0" smtClean="0"/>
              <a:t>性取向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816716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47219" y="2949733"/>
            <a:ext cx="9404723" cy="1400530"/>
          </a:xfrm>
        </p:spPr>
        <p:txBody>
          <a:bodyPr/>
          <a:lstStyle/>
          <a:p>
            <a:r>
              <a:rPr kumimoji="1" lang="en-US" altLang="zh-CN" dirty="0" smtClean="0"/>
              <a:t>Q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&amp;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6215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3233682" y="2967335"/>
            <a:ext cx="57246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zh-CN" altLang="en-US" sz="5400" dirty="0" smtClean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为什么需要长链接</a:t>
            </a:r>
            <a:endParaRPr lang="zh-CN" alt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47147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长链接 </a:t>
            </a:r>
            <a:r>
              <a:rPr kumimoji="1" lang="en-US" altLang="zh-CN" dirty="0" smtClean="0"/>
              <a:t>vs</a:t>
            </a:r>
            <a:r>
              <a:rPr kumimoji="1" lang="zh-CN" altLang="en-US" dirty="0" smtClean="0"/>
              <a:t> 短链接</a:t>
            </a:r>
            <a:endParaRPr kumimoji="1"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7283" y="2350647"/>
            <a:ext cx="3042447" cy="3922017"/>
          </a:xfrm>
        </p:spPr>
      </p:pic>
      <p:sp>
        <p:nvSpPr>
          <p:cNvPr id="4" name="文本框 3"/>
          <p:cNvSpPr txBox="1"/>
          <p:nvPr/>
        </p:nvSpPr>
        <p:spPr>
          <a:xfrm>
            <a:off x="7147283" y="1856277"/>
            <a:ext cx="325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短链接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357861" y="1856277"/>
            <a:ext cx="325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长链接</a:t>
            </a:r>
            <a:endParaRPr kumimoji="1"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861" y="2350647"/>
            <a:ext cx="3254802" cy="3914557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5319264" y="3428471"/>
            <a:ext cx="102944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VS</a:t>
            </a:r>
            <a:endParaRPr lang="zh-CN" altLang="en-US" sz="54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837165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长链接 </a:t>
            </a:r>
            <a:r>
              <a:rPr kumimoji="1" lang="en-US" altLang="zh-CN" dirty="0" smtClean="0"/>
              <a:t>vs</a:t>
            </a:r>
            <a:r>
              <a:rPr kumimoji="1" lang="zh-CN" altLang="en-US" dirty="0" smtClean="0"/>
              <a:t> 短链接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假设发送消息数</a:t>
            </a:r>
            <a:r>
              <a:rPr kumimoji="1" lang="en-US" altLang="zh-CN" dirty="0" smtClean="0"/>
              <a:t>n</a:t>
            </a:r>
            <a:r>
              <a:rPr kumimoji="1" lang="zh-CN" altLang="en-US" dirty="0" smtClean="0"/>
              <a:t>（消息不在一个上下文，即无法打包），则网络</a:t>
            </a:r>
            <a:r>
              <a:rPr kumimoji="1" lang="en-US" altLang="zh-CN" dirty="0" smtClean="0"/>
              <a:t>RTT</a:t>
            </a:r>
            <a:r>
              <a:rPr kumimoji="1" lang="zh-CN" altLang="en-US" dirty="0" smtClean="0"/>
              <a:t>数为：</a:t>
            </a:r>
          </a:p>
          <a:p>
            <a:pPr lvl="1"/>
            <a:r>
              <a:rPr kumimoji="1" lang="zh-CN" altLang="en-US" dirty="0" smtClean="0"/>
              <a:t>长链接：</a:t>
            </a:r>
            <a:r>
              <a:rPr kumimoji="1" lang="en-US" altLang="zh-CN" dirty="0" smtClean="0"/>
              <a:t>2+n</a:t>
            </a:r>
            <a:r>
              <a:rPr kumimoji="1" lang="zh-CN" altLang="en-US" dirty="0" smtClean="0"/>
              <a:t>次</a:t>
            </a:r>
          </a:p>
          <a:p>
            <a:pPr lvl="1"/>
            <a:r>
              <a:rPr kumimoji="1" lang="zh-CN" altLang="en-US" dirty="0" smtClean="0"/>
              <a:t>纯</a:t>
            </a:r>
            <a:r>
              <a:rPr kumimoji="1" lang="en-US" altLang="zh-CN" dirty="0" smtClean="0"/>
              <a:t>Http</a:t>
            </a:r>
            <a:r>
              <a:rPr kumimoji="1" lang="zh-CN" altLang="en-US" dirty="0" smtClean="0"/>
              <a:t>短链接：</a:t>
            </a:r>
            <a:r>
              <a:rPr kumimoji="1" lang="en-US" altLang="zh-CN" dirty="0" smtClean="0"/>
              <a:t>3n</a:t>
            </a:r>
            <a:r>
              <a:rPr kumimoji="1" lang="zh-CN" altLang="en-US" dirty="0" smtClean="0"/>
              <a:t>次（开启</a:t>
            </a:r>
            <a:r>
              <a:rPr kumimoji="1" lang="en-US" altLang="zh-CN" dirty="0" smtClean="0"/>
              <a:t>Delay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ACK</a:t>
            </a:r>
            <a:r>
              <a:rPr kumimoji="1" lang="zh-CN" altLang="en-US" dirty="0" smtClean="0"/>
              <a:t>）</a:t>
            </a:r>
          </a:p>
          <a:p>
            <a:pPr lvl="1"/>
            <a:r>
              <a:rPr kumimoji="1" lang="zh-CN" altLang="en-US" dirty="0" smtClean="0"/>
              <a:t>开启</a:t>
            </a:r>
            <a:r>
              <a:rPr kumimoji="1" lang="en-US" altLang="zh-CN" dirty="0" err="1" smtClean="0"/>
              <a:t>KeepAlive</a:t>
            </a:r>
            <a:r>
              <a:rPr kumimoji="1" lang="zh-CN" altLang="en-US" dirty="0" smtClean="0"/>
              <a:t>后的</a:t>
            </a:r>
            <a:r>
              <a:rPr kumimoji="1" lang="en-US" altLang="zh-CN" dirty="0" smtClean="0"/>
              <a:t>http</a:t>
            </a:r>
            <a:r>
              <a:rPr kumimoji="1" lang="zh-CN" altLang="en-US" dirty="0" smtClean="0"/>
              <a:t>短链接：</a:t>
            </a:r>
            <a:r>
              <a:rPr kumimoji="1" lang="en-US" altLang="zh-CN" dirty="0" smtClean="0"/>
              <a:t>2m+n</a:t>
            </a:r>
            <a:r>
              <a:rPr kumimoji="1" lang="zh-CN" altLang="en-US" dirty="0" smtClean="0"/>
              <a:t>次（</a:t>
            </a:r>
            <a:r>
              <a:rPr kumimoji="1" lang="en-US" altLang="zh-CN" dirty="0" smtClean="0"/>
              <a:t>m</a:t>
            </a:r>
            <a:r>
              <a:rPr kumimoji="1" lang="zh-CN" altLang="en-US" dirty="0" smtClean="0"/>
              <a:t>为连接个数）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104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长链接的优势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实时性：更高效的双向通道，更实时的数据传输</a:t>
            </a:r>
            <a:endParaRPr kumimoji="1" lang="zh-CN" altLang="en-US" dirty="0"/>
          </a:p>
          <a:p>
            <a:r>
              <a:rPr kumimoji="1" lang="zh-CN" altLang="en-US" dirty="0" smtClean="0"/>
              <a:t>用户状态：</a:t>
            </a:r>
            <a:r>
              <a:rPr kumimoji="1" lang="en-US" altLang="zh-CN" dirty="0" err="1" smtClean="0"/>
              <a:t>KeepAlive</a:t>
            </a:r>
            <a:r>
              <a:rPr kumimoji="1" lang="zh-CN" altLang="en-US" dirty="0" smtClean="0"/>
              <a:t>，确定用户是否在线</a:t>
            </a:r>
          </a:p>
          <a:p>
            <a:r>
              <a:rPr kumimoji="1" lang="zh-CN" altLang="en-US" dirty="0" smtClean="0"/>
              <a:t>省流量：简化通信过程，压缩数据，更省流量</a:t>
            </a:r>
          </a:p>
          <a:p>
            <a:r>
              <a:rPr kumimoji="1" lang="zh-CN" altLang="en-US" dirty="0"/>
              <a:t>客户端更省电</a:t>
            </a:r>
            <a:endParaRPr kumimoji="1"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33625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41184" y="2967335"/>
            <a:ext cx="7109639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en-US" altLang="zh-CN" sz="5400" dirty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Design</a:t>
            </a:r>
            <a:r>
              <a:rPr kumimoji="1" lang="zh-CN" altLang="en-US" sz="5400" dirty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kumimoji="1" lang="en-US" altLang="zh-CN" sz="5400" dirty="0" smtClean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Overview</a:t>
            </a:r>
            <a:endParaRPr kumimoji="1" lang="zh-CN" altLang="en-US" sz="5400" dirty="0" smtClean="0"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36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（纠结了比较长时间的技术细节）</a:t>
            </a:r>
            <a:endParaRPr lang="zh-CN" altLang="en-US" sz="3600" b="1" cap="none" spc="0" dirty="0">
              <a:ln w="9525">
                <a:solidFill>
                  <a:schemeClr val="bg1"/>
                </a:solidFill>
                <a:prstDash val="solid"/>
              </a:ln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04392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视差">
  <a:themeElements>
    <a:clrScheme name="视差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视差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视差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2386</TotalTime>
  <Words>1110</Words>
  <Application>Microsoft Macintosh PowerPoint</Application>
  <PresentationFormat>宽屏</PresentationFormat>
  <Paragraphs>205</Paragraphs>
  <Slides>49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49</vt:i4>
      </vt:variant>
    </vt:vector>
  </HeadingPairs>
  <TitlesOfParts>
    <vt:vector size="54" baseType="lpstr">
      <vt:lpstr>Corbel</vt:lpstr>
      <vt:lpstr>Mangal</vt:lpstr>
      <vt:lpstr>华文楷体</vt:lpstr>
      <vt:lpstr>Arial</vt:lpstr>
      <vt:lpstr>视差</vt:lpstr>
      <vt:lpstr>探探长链接项目的Go语言实践</vt:lpstr>
      <vt:lpstr>Agenda</vt:lpstr>
      <vt:lpstr>简介</vt:lpstr>
      <vt:lpstr>项目经历</vt:lpstr>
      <vt:lpstr>PowerPoint 演示文稿</vt:lpstr>
      <vt:lpstr>长链接 vs 短链接</vt:lpstr>
      <vt:lpstr>长链接 vs 短链接</vt:lpstr>
      <vt:lpstr>长链接的优势</vt:lpstr>
      <vt:lpstr>PowerPoint 演示文稿</vt:lpstr>
      <vt:lpstr>IS TCP OK？</vt:lpstr>
      <vt:lpstr>TCP在移动端的问题</vt:lpstr>
      <vt:lpstr>UDP存在的问题</vt:lpstr>
      <vt:lpstr>最后选择TCP的原因</vt:lpstr>
      <vt:lpstr>Load Balance：LVS or HttpDNS</vt:lpstr>
      <vt:lpstr>Keepalive，Heartbeat Interval</vt:lpstr>
      <vt:lpstr>Dynamic Heartbeat Interval</vt:lpstr>
      <vt:lpstr>DHCP租期</vt:lpstr>
      <vt:lpstr>Protocol</vt:lpstr>
      <vt:lpstr>Websocket</vt:lpstr>
      <vt:lpstr>MQTT</vt:lpstr>
      <vt:lpstr>How to implement Exactly Once</vt:lpstr>
      <vt:lpstr>PowerPoint 演示文稿</vt:lpstr>
      <vt:lpstr>Architecture</vt:lpstr>
      <vt:lpstr>Deployment</vt:lpstr>
      <vt:lpstr>客户端连接流程</vt:lpstr>
      <vt:lpstr>消息转发流程</vt:lpstr>
      <vt:lpstr>长链接与微服务交互</vt:lpstr>
      <vt:lpstr>PowerPoint 演示文稿</vt:lpstr>
      <vt:lpstr>基础组件</vt:lpstr>
      <vt:lpstr>Connector</vt:lpstr>
      <vt:lpstr>Router</vt:lpstr>
      <vt:lpstr>连接状态一致性：</vt:lpstr>
      <vt:lpstr>Dispatcher</vt:lpstr>
      <vt:lpstr>High Availability</vt:lpstr>
      <vt:lpstr>PowerPoint 演示文稿</vt:lpstr>
      <vt:lpstr>网络优化</vt:lpstr>
      <vt:lpstr>Connector优化：GC时间过长</vt:lpstr>
      <vt:lpstr>Connector优化：消息延迟过高</vt:lpstr>
      <vt:lpstr>Connector优化过程</vt:lpstr>
      <vt:lpstr>Connector无损发版</vt:lpstr>
      <vt:lpstr>PowerPoint 演示文稿</vt:lpstr>
      <vt:lpstr>Connector：单机连接数、消息延迟</vt:lpstr>
      <vt:lpstr>Connector：Goroutine数量</vt:lpstr>
      <vt:lpstr>Connector：内存使用状态</vt:lpstr>
      <vt:lpstr>Connector：GC</vt:lpstr>
      <vt:lpstr>PowerPoint 演示文稿</vt:lpstr>
      <vt:lpstr>优化</vt:lpstr>
      <vt:lpstr>业务</vt:lpstr>
      <vt:lpstr>Q &amp; 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长链接技术分享</dc:title>
  <dc:creator>Microsoft Office 用户</dc:creator>
  <cp:lastModifiedBy>Microsoft Office 用户</cp:lastModifiedBy>
  <cp:revision>118</cp:revision>
  <dcterms:created xsi:type="dcterms:W3CDTF">2018-12-27T08:41:42Z</dcterms:created>
  <dcterms:modified xsi:type="dcterms:W3CDTF">2019-11-24T12:08:12Z</dcterms:modified>
</cp:coreProperties>
</file>

<file path=docProps/thumbnail.jpeg>
</file>